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2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2%20&#1080;%20&#1087;&#1083;&#1072;&#1085;&#1086;&#1074;&#1099;&#1081;%20&#1087;&#1077;&#1088;&#1080;&#1086;&#1076;%202023-2024%20&#1075;&#1086;&#1076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2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2%20&#1080;%20&#1087;&#1083;&#1072;&#1085;&#1086;&#1074;&#1099;&#1081;%20&#1087;&#1077;&#1088;&#1080;&#1086;&#1076;%202023-2024%20&#1075;&#1086;&#1076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19%20&#1075;&#1086;&#1076;\&#1055;&#1088;&#1077;&#1079;&#1077;&#1085;&#1090;&#1072;&#1094;&#1080;&#1103;%20&#1085;&#1072;%202019%20&#1080;%20&#1087;&#1083;&#1072;&#1085;&#1086;&#1074;&#1099;&#1081;%20&#1087;&#1077;&#1088;&#1080;&#1086;&#1076;%202020-2021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18%20&#1080;%20&#1087;&#1083;&#1072;&#1085;&#1086;&#1074;&#1099;&#1081;%20&#1087;&#1077;&#1088;&#1080;&#1086;&#1076;%202019-2020%20&#1075;&#1086;&#1076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2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2%20&#1080;%20&#1087;&#1083;&#1072;&#1085;&#1086;&#1074;&#1099;&#1081;%20&#1087;&#1077;&#1088;&#1080;&#1086;&#1076;%202023-2024%20&#1075;&#1086;&#1076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22%20&#1075;&#1086;&#1076;\&#1055;&#1088;&#1077;&#1079;&#1077;&#1085;&#1090;&#1072;&#1094;&#1080;&#1103;%20&#1085;&#1072;%202022%20&#1080;%20&#1087;&#1083;&#1072;&#1085;&#1086;&#1074;&#1099;&#1081;%20&#1087;&#1077;&#1088;&#1080;&#1086;&#1076;%202023-2024%20&#1088;&#1072;&#1079;&#1084;&#1077;&#1097;&#1072;&#1077;&#1084;%20&#1082;%20&#1085;&#1072;&#1095;&#1072;&#1083;&#1077;%20&#1075;&#1086;&#1076;&#1072;\&#1064;&#1072;&#1073;&#1083;&#1086;&#1085;&#1099;%20&#1087;&#1088;&#1077;&#1079;&#1077;&#1085;&#1090;&#1072;&#1094;&#1080;&#1080;%202022%20&#1080;%20&#1087;&#1083;&#1072;&#1085;&#1086;&#1074;&#1099;&#1081;%20&#1087;&#1077;&#1088;&#1080;&#1086;&#1076;%202023-2024%20&#1075;&#1086;&#1076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'Структура доходов на 22-23-24'!$A$5</c:f>
              <c:strCache>
                <c:ptCount val="1"/>
                <c:pt idx="0">
                  <c:v>Налоговые </c:v>
                </c:pt>
              </c:strCache>
            </c:strRef>
          </c:tx>
          <c:dLbls>
            <c:dLbl>
              <c:idx val="0"/>
              <c:layout>
                <c:manualLayout>
                  <c:x val="-4.4117647058823532E-2"/>
                  <c:y val="-1.3888888888888888E-2"/>
                </c:manualLayout>
              </c:layout>
              <c:showVal val="1"/>
            </c:dLbl>
            <c:dLbl>
              <c:idx val="1"/>
              <c:layout>
                <c:manualLayout>
                  <c:x val="-5.3921568627450983E-2"/>
                  <c:y val="2.7777777777777779E-3"/>
                </c:manualLayout>
              </c:layout>
              <c:showVal val="1"/>
            </c:dLbl>
            <c:dLbl>
              <c:idx val="2"/>
              <c:layout>
                <c:manualLayout>
                  <c:x val="-5.3921568627451039E-2"/>
                  <c:y val="-5.555555555555555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'Структура доходов на 22-23-24'!$B$4:$D$4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'Структура доходов на 22-23-24'!$B$5:$D$5</c:f>
              <c:numCache>
                <c:formatCode>General</c:formatCode>
                <c:ptCount val="3"/>
                <c:pt idx="0">
                  <c:v>16243.4</c:v>
                </c:pt>
                <c:pt idx="1">
                  <c:v>16526.099999999999</c:v>
                </c:pt>
                <c:pt idx="2" formatCode="0.0">
                  <c:v>16526.099999999999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доходов на 22-23-24'!$A$6</c:f>
              <c:strCache>
                <c:ptCount val="1"/>
                <c:pt idx="0">
                  <c:v>Неналоговые </c:v>
                </c:pt>
              </c:strCache>
            </c:strRef>
          </c:tx>
          <c:dLbls>
            <c:dLbl>
              <c:idx val="0"/>
              <c:layout>
                <c:manualLayout>
                  <c:x val="-4.2483660130718956E-2"/>
                  <c:y val="-2.4999999999999949E-2"/>
                </c:manualLayout>
              </c:layout>
              <c:showVal val="1"/>
            </c:dLbl>
            <c:dLbl>
              <c:idx val="1"/>
              <c:layout>
                <c:manualLayout>
                  <c:x val="-4.2483660130718956E-2"/>
                  <c:y val="-5.5557742782152229E-3"/>
                </c:manualLayout>
              </c:layout>
              <c:showVal val="1"/>
            </c:dLbl>
            <c:dLbl>
              <c:idx val="2"/>
              <c:layout>
                <c:manualLayout>
                  <c:x val="-3.9215686274509803E-2"/>
                  <c:y val="-2.50000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'Структура доходов на 22-23-24'!$B$4:$D$4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'Структура доходов на 22-23-24'!$B$6:$D$6</c:f>
              <c:numCache>
                <c:formatCode>0.0</c:formatCode>
                <c:ptCount val="3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доходов на 22-23-24'!$A$7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-5.8823529411764705E-2"/>
                  <c:y val="-5.5555555555555297E-3"/>
                </c:manualLayout>
              </c:layout>
              <c:showVal val="1"/>
            </c:dLbl>
            <c:dLbl>
              <c:idx val="1"/>
              <c:layout>
                <c:manualLayout>
                  <c:x val="-5.718954248366012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738562091503267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'Структура доходов на 22-23-24'!$B$4:$D$4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'Структура доходов на 22-23-24'!$B$7:$D$7</c:f>
              <c:numCache>
                <c:formatCode>General</c:formatCode>
                <c:ptCount val="3"/>
                <c:pt idx="0" formatCode="0.0">
                  <c:v>10904.3</c:v>
                </c:pt>
                <c:pt idx="1">
                  <c:v>10667.6</c:v>
                </c:pt>
                <c:pt idx="2">
                  <c:v>12016.1</c:v>
                </c:pt>
              </c:numCache>
            </c:numRef>
          </c:val>
        </c:ser>
        <c:shape val="cone"/>
        <c:axId val="63239296"/>
        <c:axId val="78841728"/>
        <c:axId val="0"/>
      </c:bar3DChart>
      <c:catAx>
        <c:axId val="632392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841728"/>
        <c:crosses val="autoZero"/>
        <c:auto val="1"/>
        <c:lblAlgn val="ctr"/>
        <c:lblOffset val="100"/>
      </c:catAx>
      <c:valAx>
        <c:axId val="788417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23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66819772528458"/>
          <c:y val="0.28819553805774278"/>
          <c:w val="0.2406931321084865"/>
          <c:h val="0.41896981627296598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'структура расходов 2022'!$A$26:$A$42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2022'!$B$26:$B$42</c:f>
              <c:numCache>
                <c:formatCode>#,##0.00</c:formatCode>
                <c:ptCount val="17"/>
                <c:pt idx="0">
                  <c:v>13033.2</c:v>
                </c:pt>
                <c:pt idx="1">
                  <c:v>37.1</c:v>
                </c:pt>
                <c:pt idx="2">
                  <c:v>490.6</c:v>
                </c:pt>
                <c:pt idx="3">
                  <c:v>15.3</c:v>
                </c:pt>
                <c:pt idx="4">
                  <c:v>18.8</c:v>
                </c:pt>
                <c:pt idx="5">
                  <c:v>0</c:v>
                </c:pt>
                <c:pt idx="6">
                  <c:v>1808.1</c:v>
                </c:pt>
                <c:pt idx="7">
                  <c:v>436.6</c:v>
                </c:pt>
                <c:pt idx="8">
                  <c:v>8541.1</c:v>
                </c:pt>
                <c:pt idx="9">
                  <c:v>98.4</c:v>
                </c:pt>
                <c:pt idx="10">
                  <c:v>77</c:v>
                </c:pt>
                <c:pt idx="11">
                  <c:v>100</c:v>
                </c:pt>
                <c:pt idx="12">
                  <c:v>666.9</c:v>
                </c:pt>
                <c:pt idx="13">
                  <c:v>35.700000000000003</c:v>
                </c:pt>
                <c:pt idx="14">
                  <c:v>1801.3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64701709583638"/>
          <c:y val="2.3809930008748911E-2"/>
          <c:w val="0.34117637322361744"/>
          <c:h val="0.95952602799650044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cat>
            <c:strRef>
              <c:f>'структура расходов '!$A$25:$A$39</c:f>
              <c:strCache>
                <c:ptCount val="15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Мероприятие по прафилактики и правонарушений </c:v>
                </c:pt>
                <c:pt idx="4">
                  <c:v>Мероприятие по обеспечению безопасности людей на водных объектах</c:v>
                </c:pt>
                <c:pt idx="5">
                  <c:v>Мероприятия по обеспечению первичных мер пожарной безопасности 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Резервный средства </c:v>
                </c:pt>
                <c:pt idx="13">
                  <c:v>Дорожная деятельность</c:v>
                </c:pt>
                <c:pt idx="14">
                  <c:v>Иные межбюджетные трансферты </c:v>
                </c:pt>
              </c:strCache>
            </c:strRef>
          </c:cat>
          <c:val>
            <c:numRef>
              <c:f>'структура расходов '!$B$25:$B$39</c:f>
              <c:numCache>
                <c:formatCode>#,##0.00</c:formatCode>
                <c:ptCount val="15"/>
                <c:pt idx="0">
                  <c:v>11424.3</c:v>
                </c:pt>
                <c:pt idx="1">
                  <c:v>40.200000000000003</c:v>
                </c:pt>
                <c:pt idx="2">
                  <c:v>443.8</c:v>
                </c:pt>
                <c:pt idx="3">
                  <c:v>15.3</c:v>
                </c:pt>
                <c:pt idx="4">
                  <c:v>1.2</c:v>
                </c:pt>
                <c:pt idx="5">
                  <c:v>18.8</c:v>
                </c:pt>
                <c:pt idx="6">
                  <c:v>2788.8</c:v>
                </c:pt>
                <c:pt idx="7">
                  <c:v>726.7</c:v>
                </c:pt>
                <c:pt idx="8">
                  <c:v>6218.6</c:v>
                </c:pt>
                <c:pt idx="9">
                  <c:v>40</c:v>
                </c:pt>
                <c:pt idx="10">
                  <c:v>77</c:v>
                </c:pt>
                <c:pt idx="11">
                  <c:v>100</c:v>
                </c:pt>
                <c:pt idx="12">
                  <c:v>588</c:v>
                </c:pt>
                <c:pt idx="13">
                  <c:v>1400</c:v>
                </c:pt>
                <c:pt idx="14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833464566929163"/>
          <c:y val="0.17213971000751602"/>
          <c:w val="0.34166732283464601"/>
          <c:h val="0.61423456899348261"/>
        </c:manualLayout>
      </c:layout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8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'структура расходов 2023 '!$A$4:$A$20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2023 '!$B$4:$B$20</c:f>
              <c:numCache>
                <c:formatCode>#,##0.00</c:formatCode>
                <c:ptCount val="17"/>
                <c:pt idx="0">
                  <c:v>12826.6</c:v>
                </c:pt>
                <c:pt idx="1">
                  <c:v>38.799999999999997</c:v>
                </c:pt>
                <c:pt idx="2">
                  <c:v>556.70000000000005</c:v>
                </c:pt>
                <c:pt idx="3">
                  <c:v>15.3</c:v>
                </c:pt>
                <c:pt idx="4">
                  <c:v>18.8</c:v>
                </c:pt>
                <c:pt idx="5">
                  <c:v>130.5</c:v>
                </c:pt>
                <c:pt idx="6">
                  <c:v>1681</c:v>
                </c:pt>
                <c:pt idx="7">
                  <c:v>531.20000000000005</c:v>
                </c:pt>
                <c:pt idx="8">
                  <c:v>9095.6</c:v>
                </c:pt>
                <c:pt idx="9">
                  <c:v>100.7</c:v>
                </c:pt>
                <c:pt idx="10">
                  <c:v>71</c:v>
                </c:pt>
                <c:pt idx="11">
                  <c:v>100</c:v>
                </c:pt>
                <c:pt idx="12">
                  <c:v>673.5</c:v>
                </c:pt>
                <c:pt idx="13">
                  <c:v>0</c:v>
                </c:pt>
                <c:pt idx="14">
                  <c:v>1652.8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307099757586137"/>
          <c:y val="1.3481191331308999E-2"/>
          <c:w val="0.38692900242413869"/>
          <c:h val="0.98610825012763248"/>
        </c:manualLayout>
      </c:layout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8110371995704175E-2"/>
          <c:y val="8.8027134411965927E-2"/>
          <c:w val="0.54387845794911671"/>
          <c:h val="0.85875545991965807"/>
        </c:manualLayout>
      </c:layout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'структура расходов 2024'!$A$4:$A$20</c:f>
              <c:strCache>
                <c:ptCount val="17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Мероприятия по профилактике правонарушений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Обеспечение мероприятий по энергосбережению и повышению энергетичекой эффективности</c:v>
                </c:pt>
                <c:pt idx="6">
                  <c:v>Организация благоустройства территории</c:v>
                </c:pt>
                <c:pt idx="7">
                  <c:v>Обеспечение надлежащего уровня эксплуатации муниципального имущества </c:v>
                </c:pt>
                <c:pt idx="8">
                  <c:v>Организация досуга, организаций культуры</c:v>
                </c:pt>
                <c:pt idx="9">
                  <c:v>Развитие физической культуры</c:v>
                </c:pt>
                <c:pt idx="10">
                  <c:v>Социальная политика </c:v>
                </c:pt>
                <c:pt idx="11">
                  <c:v>Резервный фонд</c:v>
                </c:pt>
                <c:pt idx="12">
                  <c:v>Иные бюджетные ассигнования </c:v>
                </c:pt>
                <c:pt idx="13">
                  <c:v>Иные межбюджетные трансферты </c:v>
                </c:pt>
                <c:pt idx="14">
                  <c:v>Дорожная деятельность</c:v>
                </c:pt>
                <c:pt idx="15">
                  <c:v>Мероприятия по обеспечению безопасности людей на водных объектах</c:v>
                </c:pt>
                <c:pt idx="16">
                  <c:v>Обеспечение проведения выборов и референдумов</c:v>
                </c:pt>
              </c:strCache>
            </c:strRef>
          </c:cat>
          <c:val>
            <c:numRef>
              <c:f>'структура расходов 2024'!$B$4:$B$20</c:f>
              <c:numCache>
                <c:formatCode>#,##0.00</c:formatCode>
                <c:ptCount val="17"/>
                <c:pt idx="0">
                  <c:v>12830.2</c:v>
                </c:pt>
                <c:pt idx="1">
                  <c:v>35.299999999999997</c:v>
                </c:pt>
                <c:pt idx="2">
                  <c:v>575.1</c:v>
                </c:pt>
                <c:pt idx="3">
                  <c:v>15.3</c:v>
                </c:pt>
                <c:pt idx="4">
                  <c:v>18.8</c:v>
                </c:pt>
                <c:pt idx="5">
                  <c:v>0</c:v>
                </c:pt>
                <c:pt idx="6">
                  <c:v>2410.3000000000002</c:v>
                </c:pt>
                <c:pt idx="7">
                  <c:v>531.20000000000005</c:v>
                </c:pt>
                <c:pt idx="8">
                  <c:v>9086.7999999999993</c:v>
                </c:pt>
                <c:pt idx="9">
                  <c:v>100.7</c:v>
                </c:pt>
                <c:pt idx="10">
                  <c:v>71</c:v>
                </c:pt>
                <c:pt idx="11">
                  <c:v>100</c:v>
                </c:pt>
                <c:pt idx="12">
                  <c:v>1413.5</c:v>
                </c:pt>
                <c:pt idx="14">
                  <c:v>1652.8</c:v>
                </c:pt>
                <c:pt idx="15">
                  <c:v>1.2</c:v>
                </c:pt>
                <c:pt idx="16">
                  <c:v>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64702006391538"/>
          <c:y val="1.3402933299808788E-2"/>
          <c:w val="0.36111374098530113"/>
          <c:h val="0.9729558557821060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23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C094-B456-44E5-9DF3-F5E37DB6E1A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44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lbuh\Music\Desktop\фото на магниты В.Казым\благ-во\_DSC0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81" y="92825"/>
            <a:ext cx="864096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Glbuh\Music\Desktop\фото на магниты В.Казым\Фото В.К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410445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Glbuh\Music\Desktop\фото на магниты В.Казым\Фото В.К\image.jpg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501008"/>
            <a:ext cx="446449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827584" y="54868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Информация о бюджете сельского поселения Верхнеказымский на 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                                                         и плановый период 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годов </a:t>
            </a:r>
            <a:endParaRPr lang="ru-RU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lbuh\Music\Desktop\фото на магниты В.Казым\Фото В.К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05704" cy="6336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908720"/>
            <a:ext cx="765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Принято  решение Совета депутатов сельского поселения Верхнеказымский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бюджете сельского поселения Верхнеказымский на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 сельского поселения Верхнеказымский на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  (тыс. рублей)  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152128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налоговых доходов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95436769"/>
              </p:ext>
            </p:extLst>
          </p:nvPr>
        </p:nvGraphicFramePr>
        <p:xfrm>
          <a:off x="251520" y="1463038"/>
          <a:ext cx="8568953" cy="517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162"/>
                <a:gridCol w="1699017"/>
                <a:gridCol w="1846757"/>
                <a:gridCol w="1699017"/>
              </a:tblGrid>
              <a:tr h="52873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физических лиц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300,00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14 500,00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14 500,00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188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1 511,90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1 594,60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1 594,60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имущество, в том числе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87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254,00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13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13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16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168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16 232,10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16 514,80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16 514,80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898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98542078"/>
              </p:ext>
            </p:extLst>
          </p:nvPr>
        </p:nvGraphicFramePr>
        <p:xfrm>
          <a:off x="395536" y="2204863"/>
          <a:ext cx="8353424" cy="337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592"/>
                <a:gridCol w="1944216"/>
                <a:gridCol w="1656184"/>
                <a:gridCol w="1656432"/>
              </a:tblGrid>
              <a:tr h="10711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6518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использования имущества, находящегося в государственной собственности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7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61150346"/>
              </p:ext>
            </p:extLst>
          </p:nvPr>
        </p:nvGraphicFramePr>
        <p:xfrm>
          <a:off x="179512" y="1650343"/>
          <a:ext cx="8568954" cy="4618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728192"/>
                <a:gridCol w="1800200"/>
                <a:gridCol w="1584178"/>
              </a:tblGrid>
              <a:tr h="5474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</a:tr>
              <a:tr h="82317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Федерации,                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10 904,3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10 667,6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016,1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1965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7 136,9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6 949,3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508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комиссариаты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259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бюджетам сельских поселений на выполнение передаваемых полномочий субъектов  Российской Федерации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5042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5089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</a:t>
                      </a:r>
                    </a:p>
                    <a:p>
                      <a:pPr algn="just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3 274,5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38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5048" y="260648"/>
            <a:ext cx="8568952" cy="792088"/>
          </a:xfrm>
        </p:spPr>
        <p:txBody>
          <a:bodyPr>
            <a:no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95536" y="836712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48072"/>
          </a:xfrm>
        </p:spPr>
        <p:txBody>
          <a:bodyPr>
            <a:no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286000" y="3861048"/>
          <a:ext cx="4572000" cy="839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79512" y="980728"/>
          <a:ext cx="8784976" cy="562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55215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720080"/>
          </a:xfrm>
        </p:spPr>
        <p:txBody>
          <a:bodyPr>
            <a:normAutofit/>
          </a:bodyPr>
          <a:lstStyle/>
          <a:p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сельского поселения Верхнеказымский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2" y="980728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88727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6742</TotalTime>
  <Words>412</Words>
  <Application>Microsoft Office PowerPoint</Application>
  <PresentationFormat>Экран (4:3)</PresentationFormat>
  <Paragraphs>126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Структура доходов  сельского поселения Верхнеказымский на 2022 и плановый период 2023 и 2024 годов  (тыс. рублей)   </vt:lpstr>
      <vt:lpstr>Состав налоговых доходов бюджета сельского  поселения Верхнеказымский  на 2022 год и плановый период 2023 и 2024 годов</vt:lpstr>
      <vt:lpstr>Состав неналоговых доходов бюджета сельского поселения Верхнеказымский  на 2022 и плановый период 2023 и 2024 годов </vt:lpstr>
      <vt:lpstr>Состав безвозмездных поступлений  сельского поселения Верхнеказымский  на 2022 и плановый период 2023 и 2024 годов</vt:lpstr>
      <vt:lpstr>Структура расходов по основным мероприятиям МП " Реализация полномочий органов местного самоуправления на 2022-2024 годы" сельского поселения Верхнеказымский на 2022 год  </vt:lpstr>
      <vt:lpstr>Структура расходов по основным мероприятиям МП " Реализация полномочий органов местного самоуправления на 2022-2024 годы" сельского поселения Верхнеказымский на 2023 год  </vt:lpstr>
      <vt:lpstr>Структура расходов по основным мероприятиям МП " Реализация полномочий органов местного самоуправления на 2022-2024 годы" сельского поселения Верхнеказымский на 2024  год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Glbuh</cp:lastModifiedBy>
  <cp:revision>396</cp:revision>
  <dcterms:created xsi:type="dcterms:W3CDTF">2015-06-08T04:38:35Z</dcterms:created>
  <dcterms:modified xsi:type="dcterms:W3CDTF">2022-01-25T11:16:22Z</dcterms:modified>
</cp:coreProperties>
</file>